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1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707B-A31B-6446-8800-656A45657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4703" y="5878288"/>
            <a:ext cx="5518066" cy="805545"/>
          </a:xfrm>
        </p:spPr>
        <p:txBody>
          <a:bodyPr>
            <a:normAutofit/>
          </a:bodyPr>
          <a:lstStyle/>
          <a:p>
            <a:r>
              <a:rPr lang="en-US" sz="2000" dirty="0"/>
              <a:t>Hussein Khalid</a:t>
            </a:r>
            <a:br>
              <a:rPr lang="en-US" sz="2000" dirty="0"/>
            </a:br>
            <a:r>
              <a:rPr lang="en-US" sz="2000" dirty="0"/>
              <a:t>HAKI Africa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64810-CB01-DE4D-A3EB-48E610A5B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5" y="2764984"/>
            <a:ext cx="7826828" cy="214448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Human Rights Based Approach to Preventing and Countering Violent Extremism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81E7A-52D8-BE41-A866-F0E2C60C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658" y="231320"/>
            <a:ext cx="2721428" cy="22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0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B481-9D47-1C48-88CF-5314C240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813" y="241998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Introduction to Human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2028-62D3-284A-BE4C-9A7097C8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057" y="870859"/>
            <a:ext cx="6194088" cy="5736771"/>
          </a:xfrm>
        </p:spPr>
        <p:txBody>
          <a:bodyPr/>
          <a:lstStyle/>
          <a:p>
            <a:pPr algn="just"/>
            <a:r>
              <a:rPr lang="en-US" dirty="0"/>
              <a:t>Human rights are entitlements owed to each person by virtue of being persons and part of mankind</a:t>
            </a:r>
          </a:p>
          <a:p>
            <a:pPr algn="just"/>
            <a:r>
              <a:rPr lang="en-US" dirty="0"/>
              <a:t>Human rights apply to all irrespective of their physical, ethnic, religious or political background</a:t>
            </a:r>
          </a:p>
          <a:p>
            <a:pPr algn="just"/>
            <a:r>
              <a:rPr lang="en-US" dirty="0"/>
              <a:t>Human rights are inalienable, universal, interdependent and inter related</a:t>
            </a:r>
          </a:p>
          <a:p>
            <a:pPr algn="just"/>
            <a:r>
              <a:rPr lang="en-US" dirty="0"/>
              <a:t>Constitution of Kenya provides in article 19 (2) that “The purpose of </a:t>
            </a:r>
            <a:r>
              <a:rPr lang="en-US" dirty="0" err="1"/>
              <a:t>recognising</a:t>
            </a:r>
            <a:r>
              <a:rPr lang="en-US" dirty="0"/>
              <a:t> and protecting human rights and fundamental freedoms is to preserve the dignity of individuals and communities and to promote social justice and the </a:t>
            </a:r>
            <a:r>
              <a:rPr lang="en-US" dirty="0" err="1"/>
              <a:t>realisation</a:t>
            </a:r>
            <a:r>
              <a:rPr lang="en-US" dirty="0"/>
              <a:t> of the potential of all human beings”.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7E94E-3867-FF46-ADFB-2D65131BB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7" y="696686"/>
            <a:ext cx="4000499" cy="566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07859-5B74-7E40-BBED-44FED8459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771" y="6233877"/>
            <a:ext cx="663123" cy="5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3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B481-9D47-1C48-88CF-5314C240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71" y="241998"/>
            <a:ext cx="9100573" cy="1077229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Introduction to Human Rights Based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2028-62D3-284A-BE4C-9A7097C8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1055916"/>
            <a:ext cx="5998029" cy="588917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Human rights based approach is the </a:t>
            </a:r>
            <a:r>
              <a:rPr lang="en-US" dirty="0" err="1"/>
              <a:t>practise</a:t>
            </a:r>
            <a:r>
              <a:rPr lang="en-US" dirty="0"/>
              <a:t> of mainstreaming human rights in an action, system or process.</a:t>
            </a:r>
          </a:p>
          <a:p>
            <a:pPr algn="just"/>
            <a:r>
              <a:rPr lang="en-US" dirty="0"/>
              <a:t>It recognizes that human rights are an integral part of the citizenry and seeks to inculcate freedoms and liberties in day to day activities of society.</a:t>
            </a:r>
          </a:p>
          <a:p>
            <a:pPr algn="just"/>
            <a:r>
              <a:rPr lang="en-US" dirty="0"/>
              <a:t>The approach recognizes that society is incomplete when human rights are not factored in people’s lives.</a:t>
            </a:r>
          </a:p>
          <a:p>
            <a:pPr algn="just"/>
            <a:r>
              <a:rPr lang="en-US" dirty="0"/>
              <a:t>Human rights based approach </a:t>
            </a:r>
            <a:r>
              <a:rPr lang="en-US" dirty="0" err="1"/>
              <a:t>recognises</a:t>
            </a:r>
            <a:r>
              <a:rPr lang="en-US" dirty="0"/>
              <a:t> that the most basic and fundamental link between duty bearers and right holders is the promotion, protection and advancement of human rights.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E2B06-804B-754A-9737-E9939D38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345" y="1186542"/>
            <a:ext cx="4038598" cy="533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311609-87AC-1D48-BC37-2C94F6250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771" y="6233877"/>
            <a:ext cx="663123" cy="5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1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B481-9D47-1C48-88CF-5314C240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71" y="241998"/>
            <a:ext cx="9100573" cy="1077229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Human Rights Violations in Kenya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2028-62D3-284A-BE4C-9A7097C8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4234546"/>
            <a:ext cx="10308887" cy="281940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Despite having a strong bill of rights, Kenya, like many other African countries is struggling with violations.</a:t>
            </a:r>
          </a:p>
          <a:p>
            <a:pPr algn="just"/>
            <a:r>
              <a:rPr lang="en-US" dirty="0"/>
              <a:t>In February 2022, 25 bodies were discovered in River </a:t>
            </a:r>
            <a:r>
              <a:rPr lang="en-US" dirty="0" err="1"/>
              <a:t>Yala</a:t>
            </a:r>
            <a:r>
              <a:rPr lang="en-US" dirty="0"/>
              <a:t> in Siaya County</a:t>
            </a:r>
          </a:p>
          <a:p>
            <a:pPr algn="just"/>
            <a:r>
              <a:rPr lang="en-US" dirty="0"/>
              <a:t>In September 2021, 13 bodies were discovered in Tana River tied to huge stones</a:t>
            </a:r>
          </a:p>
          <a:p>
            <a:pPr algn="just"/>
            <a:r>
              <a:rPr lang="en-US" dirty="0"/>
              <a:t>In 2021, Kenya recorded the highest numbers of enforced disappearances in the country</a:t>
            </a:r>
          </a:p>
          <a:p>
            <a:pPr algn="just"/>
            <a:r>
              <a:rPr lang="en-US" dirty="0"/>
              <a:t>Sexual and gender based violence remain rampant in various parts of the country</a:t>
            </a:r>
          </a:p>
          <a:p>
            <a:pPr algn="just"/>
            <a:r>
              <a:rPr lang="en-US" dirty="0"/>
              <a:t>Defilement, sodomy, child </a:t>
            </a:r>
            <a:r>
              <a:rPr lang="en-US" dirty="0" err="1"/>
              <a:t>labour</a:t>
            </a:r>
            <a:r>
              <a:rPr lang="en-US" dirty="0"/>
              <a:t> are still reported in high numbers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311609-87AC-1D48-BC37-2C94F6250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771" y="6233877"/>
            <a:ext cx="663123" cy="558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C2F38C-9541-9A4F-B303-5FC1D04F2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732" y="780612"/>
            <a:ext cx="5690811" cy="32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0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B481-9D47-1C48-88CF-5314C240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813" y="241998"/>
            <a:ext cx="7958331" cy="127113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Objectives of the Human Rights 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2028-62D3-284A-BE4C-9A7097C8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370036"/>
            <a:ext cx="10308888" cy="38036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A human rights based approach is about empowering people to know and claim their </a:t>
            </a:r>
            <a:r>
              <a:rPr lang="en-US" b="1" dirty="0"/>
              <a:t>rights</a:t>
            </a:r>
            <a:r>
              <a:rPr lang="en-US" dirty="0"/>
              <a:t> and increasing the ability and accountability of individuals and institutions who are responsible for respecting, protecting and fulfilling </a:t>
            </a:r>
            <a:r>
              <a:rPr lang="en-US" b="1" dirty="0"/>
              <a:t>rights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The objectives of the approach are twofold:</a:t>
            </a:r>
          </a:p>
          <a:p>
            <a:pPr algn="just"/>
            <a:r>
              <a:rPr lang="en-US" dirty="0"/>
              <a:t>To empower right-holders to claim and exercise their rights - Rights-holders are individuals or social groups that have particular entitlements in relation to duty-bearers.</a:t>
            </a:r>
          </a:p>
          <a:p>
            <a:pPr algn="just"/>
            <a:r>
              <a:rPr lang="en-US" dirty="0"/>
              <a:t>To strengthen capacity of duty-bearers who have the obligation to respect, protect, promote, and fulfil human rights - Duty-bearers are state or non-state actors, that have the obligation to respect, protect, promote, and fulfil human rights of rights-holders.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E702F-B0CA-EE47-B754-B1261D0C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2" y="1321711"/>
            <a:ext cx="7075715" cy="184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228DF-9EF2-6642-896C-6DD90B8EB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771" y="6233877"/>
            <a:ext cx="663123" cy="5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0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B481-9D47-1C48-88CF-5314C240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813" y="241998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Principles of the Human Rights Based Approach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FA8E0A-FDD7-3441-A682-C690FB5A7DB4}"/>
              </a:ext>
            </a:extLst>
          </p:cNvPr>
          <p:cNvSpPr txBox="1">
            <a:spLocks/>
          </p:cNvSpPr>
          <p:nvPr/>
        </p:nvSpPr>
        <p:spPr>
          <a:xfrm>
            <a:off x="4953000" y="1208317"/>
            <a:ext cx="6379144" cy="563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en-US" dirty="0"/>
              <a:t>The HRBA is underpinned by five key human rights principles, also known as PANEL: Participation, Accountability, Non-discrimination and Equality, Empowerment and Legality.</a:t>
            </a:r>
          </a:p>
          <a:p>
            <a:pPr algn="just"/>
            <a:r>
              <a:rPr lang="en-US" b="1" dirty="0"/>
              <a:t>Participation</a:t>
            </a:r>
            <a:r>
              <a:rPr lang="en-US" dirty="0"/>
              <a:t> – everyone is entitled to active participation in decision-making processes which affect the enjoyment of their rights.</a:t>
            </a:r>
          </a:p>
          <a:p>
            <a:pPr algn="just"/>
            <a:r>
              <a:rPr lang="en-US" b="1" dirty="0"/>
              <a:t>Accountability</a:t>
            </a:r>
            <a:r>
              <a:rPr lang="en-US" dirty="0"/>
              <a:t> – duty-bearers are held accountable for failing to fulfil their obligations towards rights-holders. There should be effective remedies in place when human rights breaches occur.</a:t>
            </a:r>
          </a:p>
          <a:p>
            <a:pPr algn="just"/>
            <a:r>
              <a:rPr lang="en-US" b="1" dirty="0"/>
              <a:t>Non-discrimination and equality</a:t>
            </a:r>
            <a:r>
              <a:rPr lang="en-US" dirty="0"/>
              <a:t> – all individuals are entitled to their rights without discrimination of any kind. All types of discrimination should be prohibited, prevented and eliminated.</a:t>
            </a:r>
          </a:p>
          <a:p>
            <a:pPr algn="just"/>
            <a:r>
              <a:rPr lang="en-US" b="1" dirty="0"/>
              <a:t>Empowerment</a:t>
            </a:r>
            <a:r>
              <a:rPr lang="en-US" dirty="0"/>
              <a:t> – everyone is entitled to claim and exercise their rights. Individuals and communities need to understand their rights and participate in the development of policies which affect their lives.</a:t>
            </a:r>
          </a:p>
          <a:p>
            <a:pPr algn="just"/>
            <a:r>
              <a:rPr lang="en-US" b="1" dirty="0"/>
              <a:t>Legality</a:t>
            </a:r>
            <a:r>
              <a:rPr lang="en-US" dirty="0"/>
              <a:t> – approaches should be in line with the legal rights set out in domestic and international laws.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294157-D843-BA4B-BC3F-A927900D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771" y="6233877"/>
            <a:ext cx="663123" cy="558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53E6BC-BAFD-3441-B363-48D19CBF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0" y="1340999"/>
            <a:ext cx="3786775" cy="53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B481-9D47-1C48-88CF-5314C240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813" y="241998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HRBA in Preventing and Countering Crime and Violent Extremism (PCCVE)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2028-62D3-284A-BE4C-9A7097C8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0" y="1145057"/>
            <a:ext cx="5399314" cy="538637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PCCVE is the soft power of countering crime and violent extremism and seeks to engage communities in building resilience against crime and radicalization.</a:t>
            </a:r>
          </a:p>
          <a:p>
            <a:pPr algn="just"/>
            <a:r>
              <a:rPr lang="en-US" dirty="0"/>
              <a:t>HRBA to PCCVE seeks to ensure international human rights standards are observed in addressing crime and violent extremism.</a:t>
            </a:r>
          </a:p>
          <a:p>
            <a:pPr algn="just"/>
            <a:r>
              <a:rPr lang="en-US" dirty="0"/>
              <a:t>HRBA in PCCVE recognizes that human rights violations are a trigger and push factor to crime and violent extremism.</a:t>
            </a:r>
          </a:p>
          <a:p>
            <a:pPr algn="just"/>
            <a:r>
              <a:rPr lang="en-US" dirty="0"/>
              <a:t>Applying HRBA in PCCVE is in itself a form of decriminalization and </a:t>
            </a:r>
            <a:r>
              <a:rPr lang="en-US" dirty="0" err="1"/>
              <a:t>deradicalistion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It responds to the global call to ensure security operations do not violate human rights but respects and upholds them.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5DF170-57F6-7A4F-8061-E79B39DC1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57" y="1319227"/>
            <a:ext cx="4598871" cy="5125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7B2827-C886-914B-A58E-971FDFB6B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771" y="6233877"/>
            <a:ext cx="663123" cy="5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6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B481-9D47-1C48-88CF-5314C240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813" y="241998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HRBA in PCVE in Mombasa County: Group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2028-62D3-284A-BE4C-9A7097C8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0" y="3820886"/>
            <a:ext cx="10287114" cy="3058885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Ensure participants have understood the human rights based approach to PCCVE model</a:t>
            </a:r>
          </a:p>
          <a:p>
            <a:pPr algn="just"/>
            <a:r>
              <a:rPr lang="en-US" dirty="0"/>
              <a:t>Divide participants into 5 groups (PANEL)</a:t>
            </a:r>
          </a:p>
          <a:p>
            <a:pPr algn="just"/>
            <a:r>
              <a:rPr lang="en-US" dirty="0"/>
              <a:t>Each group to discuss application of one of the 5 (PANEL) principle by giving at least 3 examples</a:t>
            </a:r>
          </a:p>
          <a:p>
            <a:pPr algn="just"/>
            <a:r>
              <a:rPr lang="en-US" dirty="0"/>
              <a:t>The groups to present their actions in plenary for discussion</a:t>
            </a:r>
          </a:p>
          <a:p>
            <a:pPr algn="just"/>
            <a:r>
              <a:rPr lang="en-US" dirty="0"/>
              <a:t>Participants agree on 1 action for each principle (PANEL) as best practices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59FC1E-9DD3-114E-ABFC-F82B47C5D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372" y="1060027"/>
            <a:ext cx="4738213" cy="2706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BA504B-F54E-4547-B1C3-15EACC224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771" y="6233877"/>
            <a:ext cx="663123" cy="5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4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038B30-556A-AF4B-9AC7-DD993169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75" y="326572"/>
            <a:ext cx="1493601" cy="1009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END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9FC54678-CDAD-044C-BA03-19AA9B600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0" y="1336430"/>
            <a:ext cx="9427029" cy="5129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E273B2-F157-A845-9352-9A828F188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771" y="6233877"/>
            <a:ext cx="663123" cy="5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82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295</TotalTime>
  <Words>780</Words>
  <Application>Microsoft Macintosh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Madison</vt:lpstr>
      <vt:lpstr>Hussein Khalid HAKI Africa</vt:lpstr>
      <vt:lpstr>Introduction to Human Rights</vt:lpstr>
      <vt:lpstr>Introduction to Human Rights Based Approach </vt:lpstr>
      <vt:lpstr>Human Rights Violations in Kenya</vt:lpstr>
      <vt:lpstr>Objectives of the Human Rights Based Approach</vt:lpstr>
      <vt:lpstr>Principles of the Human Rights Based Approach</vt:lpstr>
      <vt:lpstr>HRBA in Preventing and Countering Crime and Violent Extremism (PCCVE)</vt:lpstr>
      <vt:lpstr>HRBA in PCVE in Mombasa County: Group Work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Hussein Khalid HAKI Africa</dc:title>
  <dc:creator>Microsoft Office User</dc:creator>
  <cp:lastModifiedBy>Microsoft Office User</cp:lastModifiedBy>
  <cp:revision>28</cp:revision>
  <dcterms:created xsi:type="dcterms:W3CDTF">2021-03-08T10:14:19Z</dcterms:created>
  <dcterms:modified xsi:type="dcterms:W3CDTF">2022-03-22T04:55:30Z</dcterms:modified>
</cp:coreProperties>
</file>